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2" r:id="rId7"/>
    <p:sldId id="259" r:id="rId8"/>
    <p:sldId id="260" r:id="rId9"/>
    <p:sldId id="261" r:id="rId10"/>
    <p:sldId id="262" r:id="rId11"/>
    <p:sldId id="263" r:id="rId12"/>
    <p:sldId id="265" r:id="rId13"/>
    <p:sldId id="264" r:id="rId14"/>
    <p:sldId id="266" r:id="rId15"/>
    <p:sldId id="286" r:id="rId16"/>
    <p:sldId id="292" r:id="rId17"/>
    <p:sldId id="287" r:id="rId18"/>
    <p:sldId id="293" r:id="rId19"/>
    <p:sldId id="291" r:id="rId20"/>
    <p:sldId id="295" r:id="rId21"/>
    <p:sldId id="296" r:id="rId22"/>
    <p:sldId id="294" r:id="rId23"/>
    <p:sldId id="297" r:id="rId24"/>
    <p:sldId id="290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828-BC4C-4AFE-81F9-301D066B949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E2AB-0EDE-4B22-A0F9-B97DFCCA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48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828-BC4C-4AFE-81F9-301D066B949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E2AB-0EDE-4B22-A0F9-B97DFCCA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86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828-BC4C-4AFE-81F9-301D066B949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E2AB-0EDE-4B22-A0F9-B97DFCCA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02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828-BC4C-4AFE-81F9-301D066B949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E2AB-0EDE-4B22-A0F9-B97DFCCA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6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828-BC4C-4AFE-81F9-301D066B949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E2AB-0EDE-4B22-A0F9-B97DFCCA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828-BC4C-4AFE-81F9-301D066B949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E2AB-0EDE-4B22-A0F9-B97DFCCA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0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828-BC4C-4AFE-81F9-301D066B949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E2AB-0EDE-4B22-A0F9-B97DFCCA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1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828-BC4C-4AFE-81F9-301D066B949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E2AB-0EDE-4B22-A0F9-B97DFCCA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47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828-BC4C-4AFE-81F9-301D066B949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E2AB-0EDE-4B22-A0F9-B97DFCCA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3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828-BC4C-4AFE-81F9-301D066B949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E2AB-0EDE-4B22-A0F9-B97DFCCA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6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828-BC4C-4AFE-81F9-301D066B949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E2AB-0EDE-4B22-A0F9-B97DFCCA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84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A828-BC4C-4AFE-81F9-301D066B949D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E2AB-0EDE-4B22-A0F9-B97DFCCA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93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learningart.com/wp-content/uploads/2015/10/Slide35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27584" y="908720"/>
            <a:ext cx="7416824" cy="5040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2F5897"/>
              </a:solidFill>
              <a:effectLst/>
              <a:uLnTx/>
              <a:uFillTx/>
              <a:latin typeface="Palatino Linotype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>
              <a:solidFill>
                <a:srgbClr val="2F5897"/>
              </a:solidFill>
              <a:effectLst/>
              <a:latin typeface="Palatino Linotype"/>
            </a:endParaRPr>
          </a:p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2F5897"/>
              </a:solidFill>
              <a:effectLst/>
              <a:uLnTx/>
              <a:uFillTx/>
              <a:latin typeface="Palatino Linotype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>
              <a:solidFill>
                <a:srgbClr val="2F5897"/>
              </a:solidFill>
              <a:effectLst/>
              <a:latin typeface="Palatino Linotype"/>
            </a:endParaRPr>
          </a:p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  <a:t>Как выполнять задание 21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  <a:t>из ЕГЭ-2019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  <a:t>по русскому языку</a:t>
            </a:r>
          </a:p>
          <a:p>
            <a:pPr>
              <a:lnSpc>
                <a:spcPct val="100000"/>
              </a:lnSpc>
              <a:defRPr/>
            </a:pPr>
            <a:r>
              <a:rPr lang="ru-RU" sz="2400" b="1" dirty="0" smtClean="0">
                <a:solidFill>
                  <a:srgbClr val="6600CC"/>
                </a:solidFill>
                <a:effectLst/>
                <a:latin typeface="Palatino Linotype"/>
              </a:rPr>
              <a:t>09.02.2019</a:t>
            </a:r>
            <a:endParaRPr lang="ru-RU" sz="2400" b="1" dirty="0">
              <a:solidFill>
                <a:srgbClr val="6600CC"/>
              </a:solidFill>
              <a:effectLst/>
              <a:latin typeface="Palatino Linotype"/>
            </a:endParaRPr>
          </a:p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Palatino Linotype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err="1">
                <a:solidFill>
                  <a:srgbClr val="6600CC"/>
                </a:solidFill>
                <a:effectLst/>
                <a:latin typeface="Palatino Linotype"/>
              </a:rPr>
              <a:t>г</a:t>
            </a:r>
            <a:r>
              <a:rPr lang="ru-RU" sz="2400" b="1" dirty="0" err="1" smtClean="0">
                <a:solidFill>
                  <a:srgbClr val="6600CC"/>
                </a:solidFill>
                <a:effectLst/>
                <a:latin typeface="Palatino Linotype"/>
              </a:rPr>
              <a:t>.о</a:t>
            </a:r>
            <a:r>
              <a:rPr lang="ru-RU" sz="2400" b="1" dirty="0" smtClean="0">
                <a:solidFill>
                  <a:srgbClr val="6600CC"/>
                </a:solidFill>
                <a:effectLst/>
                <a:latin typeface="Palatino Linotype"/>
              </a:rPr>
              <a:t>. Королёв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6600CC"/>
                </a:solidFill>
                <a:effectLst/>
                <a:latin typeface="Palatino Linotype"/>
              </a:rPr>
              <a:t>МБОУ «Гимназия № 3»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6600CC"/>
                </a:solidFill>
                <a:effectLst/>
                <a:latin typeface="Palatino Linotype"/>
              </a:rPr>
              <a:t>Учитель русского языка и литературы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err="1" smtClean="0">
                <a:solidFill>
                  <a:srgbClr val="6600CC"/>
                </a:solidFill>
                <a:effectLst/>
                <a:latin typeface="Palatino Linotype"/>
              </a:rPr>
              <a:t>Голдобина</a:t>
            </a:r>
            <a:r>
              <a:rPr lang="ru-RU" sz="2400" b="1" dirty="0" smtClean="0">
                <a:solidFill>
                  <a:srgbClr val="6600CC"/>
                </a:solidFill>
                <a:effectLst/>
                <a:latin typeface="Palatino Linotype"/>
              </a:rPr>
              <a:t> Любовь Петровна</a:t>
            </a:r>
          </a:p>
        </p:txBody>
      </p:sp>
    </p:spTree>
    <p:extLst>
      <p:ext uri="{BB962C8B-B14F-4D97-AF65-F5344CB8AC3E}">
        <p14:creationId xmlns:p14="http://schemas.microsoft.com/office/powerpoint/2010/main" val="100134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204876"/>
              </p:ext>
            </p:extLst>
          </p:nvPr>
        </p:nvGraphicFramePr>
        <p:xfrm>
          <a:off x="35496" y="44624"/>
          <a:ext cx="9108504" cy="6342504"/>
        </p:xfrm>
        <a:graphic>
          <a:graphicData uri="http://schemas.openxmlformats.org/drawingml/2006/table">
            <a:tbl>
              <a:tblPr firstRow="1" bandRow="1"/>
              <a:tblGrid>
                <a:gridCol w="6983186"/>
                <a:gridCol w="2125318"/>
              </a:tblGrid>
              <a:tr h="104130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Найдите предложения, в которых </a:t>
                      </a:r>
                      <a:r>
                        <a:rPr lang="ru-RU" sz="20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двоеточие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ставится в соответствии с одним и тем же правилом пунктуации. Запишите номера этих предложений.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01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just"/>
                      <a:r>
                        <a:rPr lang="ru-RU" sz="2200" dirty="0" smtClean="0"/>
                        <a:t>1) В городских парках </a:t>
                      </a:r>
                      <a:r>
                        <a:rPr lang="ru-RU" sz="2200" u="sng" baseline="0" dirty="0" smtClean="0"/>
                        <a:t>осень</a:t>
                      </a:r>
                      <a:r>
                        <a:rPr lang="ru-RU" sz="2200" dirty="0" smtClean="0"/>
                        <a:t> </a:t>
                      </a:r>
                      <a:r>
                        <a:rPr lang="ru-RU" sz="2200" u="dbl" baseline="0" dirty="0" smtClean="0"/>
                        <a:t>наступает</a:t>
                      </a:r>
                      <a:r>
                        <a:rPr lang="ru-RU" sz="2200" dirty="0" smtClean="0"/>
                        <a:t> незаметно: </a:t>
                      </a:r>
                      <a:r>
                        <a:rPr lang="ru-RU" sz="22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деревья</a:t>
                      </a:r>
                      <a:r>
                        <a:rPr lang="ru-RU" sz="2200" dirty="0" smtClean="0"/>
                        <a:t> всё ещё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стоят в </a:t>
                      </a:r>
                      <a:r>
                        <a:rPr lang="ru-RU" sz="2200" dirty="0" smtClean="0"/>
                        <a:t>своих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зелёных нарядах</a:t>
                      </a:r>
                      <a:r>
                        <a:rPr lang="ru-RU" sz="2200" dirty="0" smtClean="0"/>
                        <a:t>, но под ногами уже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шуршат</a:t>
                      </a:r>
                      <a:r>
                        <a:rPr lang="ru-RU" sz="2200" dirty="0" smtClean="0"/>
                        <a:t> первые опавшие </a:t>
                      </a:r>
                      <a:r>
                        <a:rPr lang="ru-RU" sz="22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листья</a:t>
                      </a:r>
                      <a:r>
                        <a:rPr lang="ru-RU" sz="2200" dirty="0" smtClean="0"/>
                        <a:t>. 2)</a:t>
                      </a:r>
                      <a:r>
                        <a:rPr lang="ru-RU" sz="2200" baseline="0" dirty="0" smtClean="0"/>
                        <a:t> Начиная с Яблочного Спаса, лето сдаёт свои позиции и уступает осени: всё чаще небо затягивают тяжёлые тучи, они полностью закрывают солнце, но так и не проливаются дождём. 3) Пасмурные дни идут друг за другом, но вдруг что-то меняется. 4) Пробившиеся сквозь тучи солнечные лучи озаряют мощёные дорожки, деревянные скамейки, силуэты деревьев. 5) Багряные и золотые листья горят, озарённые мягким светом. 6) Сколько красок у осени! 7) Если присмотреться, то можно заметить целую палитру цветов: тёмно-коричневый, охра, шафран, алый.</a:t>
                      </a:r>
                      <a:endParaRPr lang="ru-RU" sz="22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dirty="0" smtClean="0"/>
                        <a:t>1) СБП</a:t>
                      </a:r>
                    </a:p>
                    <a:p>
                      <a:r>
                        <a:rPr lang="ru-RU" dirty="0" smtClean="0"/>
                        <a:t>2)</a:t>
                      </a:r>
                    </a:p>
                    <a:p>
                      <a:r>
                        <a:rPr lang="ru-RU" dirty="0" smtClean="0"/>
                        <a:t>7)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5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966323"/>
              </p:ext>
            </p:extLst>
          </p:nvPr>
        </p:nvGraphicFramePr>
        <p:xfrm>
          <a:off x="35496" y="44624"/>
          <a:ext cx="9108504" cy="6342504"/>
        </p:xfrm>
        <a:graphic>
          <a:graphicData uri="http://schemas.openxmlformats.org/drawingml/2006/table">
            <a:tbl>
              <a:tblPr firstRow="1" bandRow="1"/>
              <a:tblGrid>
                <a:gridCol w="6983186"/>
                <a:gridCol w="2125318"/>
              </a:tblGrid>
              <a:tr h="104130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Найдите предложения, в которых </a:t>
                      </a:r>
                      <a:r>
                        <a:rPr lang="ru-RU" sz="20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двоеточие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ставится в соответствии с одним и тем же правилом пунктуации. Запишите номера этих предложений.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01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just"/>
                      <a:r>
                        <a:rPr lang="ru-RU" sz="2200" dirty="0" smtClean="0"/>
                        <a:t>1) В городских парках </a:t>
                      </a:r>
                      <a:r>
                        <a:rPr lang="ru-RU" sz="2200" u="sng" baseline="0" dirty="0" smtClean="0"/>
                        <a:t>осень</a:t>
                      </a:r>
                      <a:r>
                        <a:rPr lang="ru-RU" sz="2200" dirty="0" smtClean="0"/>
                        <a:t> </a:t>
                      </a:r>
                      <a:r>
                        <a:rPr lang="ru-RU" sz="2200" u="dbl" baseline="0" dirty="0" smtClean="0"/>
                        <a:t>наступает</a:t>
                      </a:r>
                      <a:r>
                        <a:rPr lang="ru-RU" sz="2200" dirty="0" smtClean="0"/>
                        <a:t> незаметно: </a:t>
                      </a:r>
                      <a:r>
                        <a:rPr lang="ru-RU" sz="22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деревья</a:t>
                      </a:r>
                      <a:r>
                        <a:rPr lang="ru-RU" sz="2200" dirty="0" smtClean="0"/>
                        <a:t> всё ещё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стоят в </a:t>
                      </a:r>
                      <a:r>
                        <a:rPr lang="ru-RU" sz="2200" dirty="0" smtClean="0"/>
                        <a:t>своих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зелёных нарядах</a:t>
                      </a:r>
                      <a:r>
                        <a:rPr lang="ru-RU" sz="2200" dirty="0" smtClean="0"/>
                        <a:t>, но под ногами уже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шуршат</a:t>
                      </a:r>
                      <a:r>
                        <a:rPr lang="ru-RU" sz="2200" dirty="0" smtClean="0"/>
                        <a:t> первые опавшие </a:t>
                      </a:r>
                      <a:r>
                        <a:rPr lang="ru-RU" sz="22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листья</a:t>
                      </a:r>
                      <a:r>
                        <a:rPr lang="ru-RU" sz="2200" dirty="0" smtClean="0"/>
                        <a:t>. 2)</a:t>
                      </a:r>
                      <a:r>
                        <a:rPr lang="ru-RU" sz="2200" baseline="0" dirty="0" smtClean="0"/>
                        <a:t> Начиная с Яблочного Спаса, </a:t>
                      </a:r>
                      <a:r>
                        <a:rPr lang="ru-RU" sz="22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лето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сдаёт</a:t>
                      </a:r>
                      <a:r>
                        <a:rPr lang="ru-RU" sz="2200" baseline="0" dirty="0" smtClean="0"/>
                        <a:t> свои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позиции</a:t>
                      </a:r>
                      <a:r>
                        <a:rPr lang="ru-RU" sz="2200" baseline="0" dirty="0" smtClean="0"/>
                        <a:t> и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уступает</a:t>
                      </a:r>
                      <a:r>
                        <a:rPr lang="ru-RU" sz="22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осени</a:t>
                      </a:r>
                      <a:r>
                        <a:rPr lang="ru-RU" sz="2200" baseline="0" dirty="0" smtClean="0"/>
                        <a:t>: всё чаще небо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затягивают</a:t>
                      </a:r>
                      <a:r>
                        <a:rPr lang="ru-RU" sz="2200" baseline="0" dirty="0" smtClean="0"/>
                        <a:t> тяжёлые </a:t>
                      </a:r>
                      <a:r>
                        <a:rPr lang="ru-RU" sz="22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тучи</a:t>
                      </a:r>
                      <a:r>
                        <a:rPr lang="ru-RU" sz="2200" baseline="0" dirty="0" smtClean="0"/>
                        <a:t>, </a:t>
                      </a:r>
                      <a:r>
                        <a:rPr lang="ru-RU" sz="22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они</a:t>
                      </a:r>
                      <a:r>
                        <a:rPr lang="ru-RU" sz="2200" baseline="0" dirty="0" smtClean="0"/>
                        <a:t> полностью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закрывают</a:t>
                      </a:r>
                      <a:r>
                        <a:rPr lang="ru-RU" sz="2200" baseline="0" dirty="0" smtClean="0"/>
                        <a:t> солнце, но так и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проливаются дождём</a:t>
                      </a:r>
                      <a:r>
                        <a:rPr lang="ru-RU" sz="2200" baseline="0" dirty="0" smtClean="0"/>
                        <a:t>. 3) Пасмурные дни идут друг за другом, но вдруг что-то меняется. 4) Пробившиеся сквозь тучи солнечные лучи озаряют мощёные дорожки, деревянные скамейки, силуэты деревьев. 5) Багряные и золотые листья горят, озарённые мягким светом. 6) Сколько красок у осени! 7) Если присмотреться, то можно заметить целую </a:t>
                      </a:r>
                      <a:r>
                        <a:rPr lang="ru-RU" sz="2200" u="none" baseline="0" dirty="0" smtClean="0"/>
                        <a:t>палитру </a:t>
                      </a:r>
                      <a:r>
                        <a:rPr lang="ru-RU" sz="22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цветов</a:t>
                      </a:r>
                      <a:r>
                        <a:rPr lang="ru-RU" sz="2200" u="none" baseline="0" dirty="0" smtClean="0"/>
                        <a:t>: </a:t>
                      </a:r>
                      <a:r>
                        <a:rPr lang="ru-RU" sz="22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тёмно-коричневый</a:t>
                      </a:r>
                      <a:r>
                        <a:rPr lang="ru-RU" sz="2200" u="none" baseline="0" dirty="0" smtClean="0"/>
                        <a:t>, </a:t>
                      </a:r>
                      <a:r>
                        <a:rPr lang="ru-RU" sz="22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охру</a:t>
                      </a:r>
                      <a:r>
                        <a:rPr lang="ru-RU" sz="2200" u="none" baseline="0" dirty="0" smtClean="0"/>
                        <a:t>, </a:t>
                      </a:r>
                      <a:r>
                        <a:rPr lang="ru-RU" sz="22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шафран</a:t>
                      </a:r>
                      <a:r>
                        <a:rPr lang="ru-RU" sz="2200" u="none" baseline="0" dirty="0" smtClean="0"/>
                        <a:t>, </a:t>
                      </a:r>
                      <a:r>
                        <a:rPr lang="ru-RU" sz="22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алый</a:t>
                      </a:r>
                      <a:r>
                        <a:rPr lang="ru-RU" sz="2200" u="none" baseline="0" dirty="0" smtClean="0"/>
                        <a:t>.</a:t>
                      </a:r>
                      <a:endParaRPr lang="ru-RU" sz="2200" u="none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dirty="0" smtClean="0"/>
                        <a:t>1) СБП</a:t>
                      </a:r>
                    </a:p>
                    <a:p>
                      <a:r>
                        <a:rPr lang="ru-RU" dirty="0" smtClean="0"/>
                        <a:t>2) </a:t>
                      </a:r>
                    </a:p>
                    <a:p>
                      <a:r>
                        <a:rPr lang="ru-RU" dirty="0" smtClean="0"/>
                        <a:t>7)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8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117526"/>
              </p:ext>
            </p:extLst>
          </p:nvPr>
        </p:nvGraphicFramePr>
        <p:xfrm>
          <a:off x="35496" y="44624"/>
          <a:ext cx="9108504" cy="6342504"/>
        </p:xfrm>
        <a:graphic>
          <a:graphicData uri="http://schemas.openxmlformats.org/drawingml/2006/table">
            <a:tbl>
              <a:tblPr firstRow="1" bandRow="1"/>
              <a:tblGrid>
                <a:gridCol w="6983186"/>
                <a:gridCol w="2125318"/>
              </a:tblGrid>
              <a:tr h="104130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Найдите предложения, в которых </a:t>
                      </a:r>
                      <a:r>
                        <a:rPr lang="ru-RU" sz="20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двоеточие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ставится в соответствии с одним и тем же правилом пунктуации. Запишите номера этих предложений.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01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just"/>
                      <a:r>
                        <a:rPr lang="ru-RU" sz="2200" dirty="0" smtClean="0"/>
                        <a:t>1) В городских парках </a:t>
                      </a:r>
                      <a:r>
                        <a:rPr lang="ru-RU" sz="2200" u="sng" baseline="0" dirty="0" smtClean="0"/>
                        <a:t>осень</a:t>
                      </a:r>
                      <a:r>
                        <a:rPr lang="ru-RU" sz="2200" dirty="0" smtClean="0"/>
                        <a:t> </a:t>
                      </a:r>
                      <a:r>
                        <a:rPr lang="ru-RU" sz="2200" u="dbl" baseline="0" dirty="0" smtClean="0"/>
                        <a:t>наступает</a:t>
                      </a:r>
                      <a:r>
                        <a:rPr lang="ru-RU" sz="2200" dirty="0" smtClean="0"/>
                        <a:t> незаметно: </a:t>
                      </a:r>
                      <a:r>
                        <a:rPr lang="ru-RU" sz="22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деревья</a:t>
                      </a:r>
                      <a:r>
                        <a:rPr lang="ru-RU" sz="2200" dirty="0" smtClean="0"/>
                        <a:t> всё ещё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стоят в </a:t>
                      </a:r>
                      <a:r>
                        <a:rPr lang="ru-RU" sz="2200" dirty="0" smtClean="0"/>
                        <a:t>своих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зелёных нарядах</a:t>
                      </a:r>
                      <a:r>
                        <a:rPr lang="ru-RU" sz="2200" dirty="0" smtClean="0"/>
                        <a:t>, но под ногами уже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шуршат</a:t>
                      </a:r>
                      <a:r>
                        <a:rPr lang="ru-RU" sz="2200" dirty="0" smtClean="0"/>
                        <a:t> первые опавшие </a:t>
                      </a:r>
                      <a:r>
                        <a:rPr lang="ru-RU" sz="22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листья</a:t>
                      </a:r>
                      <a:r>
                        <a:rPr lang="ru-RU" sz="2200" dirty="0" smtClean="0"/>
                        <a:t>. 2)</a:t>
                      </a:r>
                      <a:r>
                        <a:rPr lang="ru-RU" sz="2200" baseline="0" dirty="0" smtClean="0"/>
                        <a:t> Начиная с Яблочного Спаса, </a:t>
                      </a:r>
                      <a:r>
                        <a:rPr lang="ru-RU" sz="22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лето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сдаёт</a:t>
                      </a:r>
                      <a:r>
                        <a:rPr lang="ru-RU" sz="2200" baseline="0" dirty="0" smtClean="0"/>
                        <a:t> свои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позиции</a:t>
                      </a:r>
                      <a:r>
                        <a:rPr lang="ru-RU" sz="2200" baseline="0" dirty="0" smtClean="0"/>
                        <a:t> и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уступает</a:t>
                      </a:r>
                      <a:r>
                        <a:rPr lang="ru-RU" sz="22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осени</a:t>
                      </a:r>
                      <a:r>
                        <a:rPr lang="ru-RU" sz="2200" baseline="0" dirty="0" smtClean="0"/>
                        <a:t>: всё чаще небо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затягивают</a:t>
                      </a:r>
                      <a:r>
                        <a:rPr lang="ru-RU" sz="2200" baseline="0" dirty="0" smtClean="0"/>
                        <a:t> тяжёлые </a:t>
                      </a:r>
                      <a:r>
                        <a:rPr lang="ru-RU" sz="22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тучи</a:t>
                      </a:r>
                      <a:r>
                        <a:rPr lang="ru-RU" sz="2200" baseline="0" dirty="0" smtClean="0"/>
                        <a:t>, </a:t>
                      </a:r>
                      <a:r>
                        <a:rPr lang="ru-RU" sz="22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они</a:t>
                      </a:r>
                      <a:r>
                        <a:rPr lang="ru-RU" sz="2200" baseline="0" dirty="0" smtClean="0"/>
                        <a:t> полностью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закрывают</a:t>
                      </a:r>
                      <a:r>
                        <a:rPr lang="ru-RU" sz="2200" baseline="0" dirty="0" smtClean="0"/>
                        <a:t> солнце, но так и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проливаются дождём</a:t>
                      </a:r>
                      <a:r>
                        <a:rPr lang="ru-RU" sz="2200" baseline="0" dirty="0" smtClean="0"/>
                        <a:t>. 3) Пасмурные дни идут друг за другом, но вдруг что-то меняется. 4) Пробившиеся сквозь тучи солнечные лучи озаряют мощёные дорожки, деревянные скамейки, силуэты деревьев. 5) Багряные и золотые листья горят, озарённые мягким светом. 6) Сколько красок у осени! 7) Если присмотреться, то можно заметить целую </a:t>
                      </a:r>
                      <a:r>
                        <a:rPr lang="ru-RU" sz="2200" u="none" baseline="0" dirty="0" smtClean="0"/>
                        <a:t>палитру </a:t>
                      </a:r>
                      <a:r>
                        <a:rPr lang="ru-RU" sz="22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цветов</a:t>
                      </a:r>
                      <a:r>
                        <a:rPr lang="ru-RU" sz="2200" u="none" baseline="0" dirty="0" smtClean="0"/>
                        <a:t>: </a:t>
                      </a:r>
                      <a:r>
                        <a:rPr lang="ru-RU" sz="22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тёмно-коричневый</a:t>
                      </a:r>
                      <a:r>
                        <a:rPr lang="ru-RU" sz="2200" u="none" baseline="0" dirty="0" smtClean="0"/>
                        <a:t>, </a:t>
                      </a:r>
                      <a:r>
                        <a:rPr lang="ru-RU" sz="22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охру</a:t>
                      </a:r>
                      <a:r>
                        <a:rPr lang="ru-RU" sz="2200" u="none" baseline="0" dirty="0" smtClean="0"/>
                        <a:t>, </a:t>
                      </a:r>
                      <a:r>
                        <a:rPr lang="ru-RU" sz="22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шафран</a:t>
                      </a:r>
                      <a:r>
                        <a:rPr lang="ru-RU" sz="2200" u="none" baseline="0" dirty="0" smtClean="0"/>
                        <a:t>, </a:t>
                      </a:r>
                      <a:r>
                        <a:rPr lang="ru-RU" sz="22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алый</a:t>
                      </a:r>
                      <a:r>
                        <a:rPr lang="ru-RU" sz="2200" u="none" baseline="0" dirty="0" smtClean="0"/>
                        <a:t>.</a:t>
                      </a:r>
                      <a:endParaRPr lang="ru-RU" sz="2200" u="none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>
                        <a:buAutoNum type="arabicParenR"/>
                      </a:pP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СБП</a:t>
                      </a:r>
                    </a:p>
                    <a:p>
                      <a:r>
                        <a:rPr lang="ru-RU" dirty="0" smtClean="0"/>
                        <a:t>2) СБП</a:t>
                      </a:r>
                    </a:p>
                    <a:p>
                      <a:r>
                        <a:rPr lang="ru-RU" dirty="0" smtClean="0"/>
                        <a:t>7)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1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318208"/>
              </p:ext>
            </p:extLst>
          </p:nvPr>
        </p:nvGraphicFramePr>
        <p:xfrm>
          <a:off x="35496" y="44624"/>
          <a:ext cx="9108504" cy="6342504"/>
        </p:xfrm>
        <a:graphic>
          <a:graphicData uri="http://schemas.openxmlformats.org/drawingml/2006/table">
            <a:tbl>
              <a:tblPr firstRow="1" bandRow="1"/>
              <a:tblGrid>
                <a:gridCol w="6983186"/>
                <a:gridCol w="2125318"/>
              </a:tblGrid>
              <a:tr h="104130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Найдите предложения, в которых </a:t>
                      </a:r>
                      <a:r>
                        <a:rPr lang="ru-RU" sz="20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двоеточие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ставится в соответствии с одним и тем же правилом пунктуации. Запишите номера этих предложений.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01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just"/>
                      <a:r>
                        <a:rPr lang="ru-RU" sz="2200" dirty="0" smtClean="0"/>
                        <a:t>1) В городских парках </a:t>
                      </a:r>
                      <a:r>
                        <a:rPr lang="ru-RU" sz="2200" u="sng" baseline="0" dirty="0" smtClean="0"/>
                        <a:t>осень</a:t>
                      </a:r>
                      <a:r>
                        <a:rPr lang="ru-RU" sz="2200" dirty="0" smtClean="0"/>
                        <a:t> </a:t>
                      </a:r>
                      <a:r>
                        <a:rPr lang="ru-RU" sz="2200" u="dbl" baseline="0" dirty="0" smtClean="0"/>
                        <a:t>наступает</a:t>
                      </a:r>
                      <a:r>
                        <a:rPr lang="ru-RU" sz="2200" dirty="0" smtClean="0"/>
                        <a:t> незаметно: </a:t>
                      </a:r>
                      <a:r>
                        <a:rPr lang="ru-RU" sz="22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деревья</a:t>
                      </a:r>
                      <a:r>
                        <a:rPr lang="ru-RU" sz="2200" dirty="0" smtClean="0"/>
                        <a:t> всё ещё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стоят в </a:t>
                      </a:r>
                      <a:r>
                        <a:rPr lang="ru-RU" sz="2200" dirty="0" smtClean="0"/>
                        <a:t>своих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зелёных нарядах</a:t>
                      </a:r>
                      <a:r>
                        <a:rPr lang="ru-RU" sz="2200" dirty="0" smtClean="0"/>
                        <a:t>, но под ногами уже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шуршат</a:t>
                      </a:r>
                      <a:r>
                        <a:rPr lang="ru-RU" sz="2200" dirty="0" smtClean="0"/>
                        <a:t> первые опавшие </a:t>
                      </a:r>
                      <a:r>
                        <a:rPr lang="ru-RU" sz="22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листья</a:t>
                      </a:r>
                      <a:r>
                        <a:rPr lang="ru-RU" sz="2200" dirty="0" smtClean="0"/>
                        <a:t>. 2)</a:t>
                      </a:r>
                      <a:r>
                        <a:rPr lang="ru-RU" sz="2200" baseline="0" dirty="0" smtClean="0"/>
                        <a:t> Начиная с Яблочного Спаса, </a:t>
                      </a:r>
                      <a:r>
                        <a:rPr lang="ru-RU" sz="22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лето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сдаёт</a:t>
                      </a:r>
                      <a:r>
                        <a:rPr lang="ru-RU" sz="2200" baseline="0" dirty="0" smtClean="0"/>
                        <a:t> свои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позиции</a:t>
                      </a:r>
                      <a:r>
                        <a:rPr lang="ru-RU" sz="2200" baseline="0" dirty="0" smtClean="0"/>
                        <a:t> и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уступает</a:t>
                      </a:r>
                      <a:r>
                        <a:rPr lang="ru-RU" sz="22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осени</a:t>
                      </a:r>
                      <a:r>
                        <a:rPr lang="ru-RU" sz="2200" baseline="0" dirty="0" smtClean="0"/>
                        <a:t>: всё чаще небо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затягивают</a:t>
                      </a:r>
                      <a:r>
                        <a:rPr lang="ru-RU" sz="2200" baseline="0" dirty="0" smtClean="0"/>
                        <a:t> тяжёлые </a:t>
                      </a:r>
                      <a:r>
                        <a:rPr lang="ru-RU" sz="22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тучи</a:t>
                      </a:r>
                      <a:r>
                        <a:rPr lang="ru-RU" sz="2200" baseline="0" dirty="0" smtClean="0"/>
                        <a:t>, </a:t>
                      </a:r>
                      <a:r>
                        <a:rPr lang="ru-RU" sz="22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они</a:t>
                      </a:r>
                      <a:r>
                        <a:rPr lang="ru-RU" sz="2200" baseline="0" dirty="0" smtClean="0"/>
                        <a:t> полностью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закрывают</a:t>
                      </a:r>
                      <a:r>
                        <a:rPr lang="ru-RU" sz="2200" baseline="0" dirty="0" smtClean="0"/>
                        <a:t> солнце, но так и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проливаются дождём</a:t>
                      </a:r>
                      <a:r>
                        <a:rPr lang="ru-RU" sz="2200" baseline="0" dirty="0" smtClean="0"/>
                        <a:t>. 3) Пасмурные дни идут друг за другом, но вдруг что-то меняется. 4) Пробившиеся сквозь тучи солнечные лучи озаряют мощёные дорожки, деревянные скамейки, силуэты деревьев. 5) Багряные и золотые листья горят, озарённые мягким светом. 6) Сколько красок у осени! 7) Если присмотреться, то можно заметить целую </a:t>
                      </a:r>
                      <a:r>
                        <a:rPr lang="ru-RU" sz="2200" u="dash" baseline="0" dirty="0" smtClean="0"/>
                        <a:t>палитру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u="dash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цветов</a:t>
                      </a:r>
                      <a:r>
                        <a:rPr lang="ru-RU" sz="2200" baseline="0" dirty="0" smtClean="0"/>
                        <a:t>: </a:t>
                      </a:r>
                      <a:r>
                        <a:rPr lang="ru-RU" sz="2200" u="dash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тёмно-коричневый</a:t>
                      </a:r>
                      <a:r>
                        <a:rPr lang="ru-RU" sz="2200" baseline="0" dirty="0" smtClean="0"/>
                        <a:t>, </a:t>
                      </a:r>
                      <a:r>
                        <a:rPr lang="ru-RU" sz="2200" u="dash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охру</a:t>
                      </a:r>
                      <a:r>
                        <a:rPr lang="ru-RU" sz="2200" baseline="0" dirty="0" smtClean="0"/>
                        <a:t>, </a:t>
                      </a:r>
                      <a:r>
                        <a:rPr lang="ru-RU" sz="2200" u="dash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шафран</a:t>
                      </a:r>
                      <a:r>
                        <a:rPr lang="ru-RU" sz="2200" baseline="0" dirty="0" smtClean="0"/>
                        <a:t>, </a:t>
                      </a:r>
                      <a:r>
                        <a:rPr lang="ru-RU" sz="2200" u="dash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алый</a:t>
                      </a:r>
                      <a:r>
                        <a:rPr lang="ru-RU" sz="2200" baseline="0" dirty="0" smtClean="0"/>
                        <a:t>.</a:t>
                      </a:r>
                      <a:endParaRPr lang="ru-RU" sz="22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dirty="0" smtClean="0"/>
                        <a:t>1) СБП</a:t>
                      </a:r>
                    </a:p>
                    <a:p>
                      <a:r>
                        <a:rPr lang="ru-RU" dirty="0" smtClean="0"/>
                        <a:t>2) СБП</a:t>
                      </a:r>
                    </a:p>
                    <a:p>
                      <a:r>
                        <a:rPr lang="ru-RU" dirty="0" smtClean="0"/>
                        <a:t>7)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2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475766"/>
              </p:ext>
            </p:extLst>
          </p:nvPr>
        </p:nvGraphicFramePr>
        <p:xfrm>
          <a:off x="35496" y="44624"/>
          <a:ext cx="9108504" cy="6342504"/>
        </p:xfrm>
        <a:graphic>
          <a:graphicData uri="http://schemas.openxmlformats.org/drawingml/2006/table">
            <a:tbl>
              <a:tblPr firstRow="1" bandRow="1"/>
              <a:tblGrid>
                <a:gridCol w="6983186"/>
                <a:gridCol w="2125318"/>
              </a:tblGrid>
              <a:tr h="104130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Найдите предложения, в которых </a:t>
                      </a:r>
                      <a:r>
                        <a:rPr lang="ru-RU" sz="20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двоеточие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ставится в соответствии с одним и тем же правилом пунктуации. Запишите номера этих предложений.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01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just"/>
                      <a:r>
                        <a:rPr lang="ru-RU" sz="2200" dirty="0" smtClean="0"/>
                        <a:t>1) В городских парках </a:t>
                      </a:r>
                      <a:r>
                        <a:rPr lang="ru-RU" sz="2200" u="sng" baseline="0" dirty="0" smtClean="0"/>
                        <a:t>осень</a:t>
                      </a:r>
                      <a:r>
                        <a:rPr lang="ru-RU" sz="2200" dirty="0" smtClean="0"/>
                        <a:t> </a:t>
                      </a:r>
                      <a:r>
                        <a:rPr lang="ru-RU" sz="2200" u="dbl" baseline="0" dirty="0" smtClean="0"/>
                        <a:t>наступает</a:t>
                      </a:r>
                      <a:r>
                        <a:rPr lang="ru-RU" sz="2200" dirty="0" smtClean="0"/>
                        <a:t> незаметно: </a:t>
                      </a:r>
                      <a:r>
                        <a:rPr lang="ru-RU" sz="22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деревья</a:t>
                      </a:r>
                      <a:r>
                        <a:rPr lang="ru-RU" sz="2200" dirty="0" smtClean="0"/>
                        <a:t> всё ещё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стоят в </a:t>
                      </a:r>
                      <a:r>
                        <a:rPr lang="ru-RU" sz="2200" dirty="0" smtClean="0"/>
                        <a:t>своих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зелёных нарядах</a:t>
                      </a:r>
                      <a:r>
                        <a:rPr lang="ru-RU" sz="2200" dirty="0" smtClean="0"/>
                        <a:t>, но под ногами уже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шуршат</a:t>
                      </a:r>
                      <a:r>
                        <a:rPr lang="ru-RU" sz="2200" dirty="0" smtClean="0"/>
                        <a:t> первые опавшие </a:t>
                      </a:r>
                      <a:r>
                        <a:rPr lang="ru-RU" sz="22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листья</a:t>
                      </a:r>
                      <a:r>
                        <a:rPr lang="ru-RU" sz="2200" dirty="0" smtClean="0"/>
                        <a:t>. 2)</a:t>
                      </a:r>
                      <a:r>
                        <a:rPr lang="ru-RU" sz="2200" baseline="0" dirty="0" smtClean="0"/>
                        <a:t> Начиная с Яблочного Спаса, </a:t>
                      </a:r>
                      <a:r>
                        <a:rPr lang="ru-RU" sz="22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лето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сдаёт</a:t>
                      </a:r>
                      <a:r>
                        <a:rPr lang="ru-RU" sz="2200" baseline="0" dirty="0" smtClean="0"/>
                        <a:t> свои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позиции</a:t>
                      </a:r>
                      <a:r>
                        <a:rPr lang="ru-RU" sz="2200" baseline="0" dirty="0" smtClean="0"/>
                        <a:t> и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уступает</a:t>
                      </a:r>
                      <a:r>
                        <a:rPr lang="ru-RU" sz="22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осени</a:t>
                      </a:r>
                      <a:r>
                        <a:rPr lang="ru-RU" sz="2200" baseline="0" dirty="0" smtClean="0"/>
                        <a:t>: всё чаще небо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затягивают</a:t>
                      </a:r>
                      <a:r>
                        <a:rPr lang="ru-RU" sz="2200" baseline="0" dirty="0" smtClean="0"/>
                        <a:t> тяжёлые </a:t>
                      </a:r>
                      <a:r>
                        <a:rPr lang="ru-RU" sz="22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тучи</a:t>
                      </a:r>
                      <a:r>
                        <a:rPr lang="ru-RU" sz="2200" baseline="0" dirty="0" smtClean="0"/>
                        <a:t>, </a:t>
                      </a:r>
                      <a:r>
                        <a:rPr lang="ru-RU" sz="22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они</a:t>
                      </a:r>
                      <a:r>
                        <a:rPr lang="ru-RU" sz="2200" baseline="0" dirty="0" smtClean="0"/>
                        <a:t> полностью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закрывают</a:t>
                      </a:r>
                      <a:r>
                        <a:rPr lang="ru-RU" sz="2200" baseline="0" dirty="0" smtClean="0"/>
                        <a:t> солнце, но так и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проливаются дождём</a:t>
                      </a:r>
                      <a:r>
                        <a:rPr lang="ru-RU" sz="2200" baseline="0" dirty="0" smtClean="0"/>
                        <a:t>. 3) Пасмурные дни идут друг за другом, но вдруг что-то меняется. 4) Пробившиеся сквозь тучи солнечные лучи озаряют мощёные дорожки, деревянные скамейки, силуэты деревьев. 5) Багряные и золотые листья горят, озарённые мягким светом. 6) Сколько красок у осени! 7) Если присмотреться, то можно заметить целую </a:t>
                      </a:r>
                      <a:r>
                        <a:rPr lang="ru-RU" sz="2200" u="dash" baseline="0" dirty="0" smtClean="0"/>
                        <a:t>палитру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u="dash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цветов</a:t>
                      </a:r>
                      <a:r>
                        <a:rPr lang="ru-RU" sz="2200" baseline="0" dirty="0" smtClean="0"/>
                        <a:t>: </a:t>
                      </a:r>
                      <a:r>
                        <a:rPr lang="ru-RU" sz="2200" u="dash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тёмно-коричневый</a:t>
                      </a:r>
                      <a:r>
                        <a:rPr lang="ru-RU" sz="2200" baseline="0" dirty="0" smtClean="0"/>
                        <a:t>, </a:t>
                      </a:r>
                      <a:r>
                        <a:rPr lang="ru-RU" sz="2200" u="dash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охру</a:t>
                      </a:r>
                      <a:r>
                        <a:rPr lang="ru-RU" sz="2200" baseline="0" dirty="0" smtClean="0"/>
                        <a:t>, </a:t>
                      </a:r>
                      <a:r>
                        <a:rPr lang="ru-RU" sz="2200" u="dash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шафран</a:t>
                      </a:r>
                      <a:r>
                        <a:rPr lang="ru-RU" sz="2200" baseline="0" dirty="0" smtClean="0"/>
                        <a:t>, </a:t>
                      </a:r>
                      <a:r>
                        <a:rPr lang="ru-RU" sz="2200" u="dash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алый</a:t>
                      </a:r>
                      <a:r>
                        <a:rPr lang="ru-RU" sz="2200" baseline="0" dirty="0" smtClean="0"/>
                        <a:t>.</a:t>
                      </a:r>
                      <a:endParaRPr lang="ru-RU" sz="22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dirty="0" smtClean="0"/>
                        <a:t>1) СБП</a:t>
                      </a:r>
                    </a:p>
                    <a:p>
                      <a:r>
                        <a:rPr lang="ru-RU" dirty="0" smtClean="0"/>
                        <a:t>2</a:t>
                      </a:r>
                      <a:r>
                        <a:rPr lang="ru-RU" smtClean="0"/>
                        <a:t>) СБП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7) Однородные члены предложения с обобщающим словом, стоящим перед однородными членами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2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980457"/>
              </p:ext>
            </p:extLst>
          </p:nvPr>
        </p:nvGraphicFramePr>
        <p:xfrm>
          <a:off x="107504" y="44624"/>
          <a:ext cx="8856984" cy="6398477"/>
        </p:xfrm>
        <a:graphic>
          <a:graphicData uri="http://schemas.openxmlformats.org/drawingml/2006/table">
            <a:tbl>
              <a:tblPr firstRow="1" bandRow="1"/>
              <a:tblGrid>
                <a:gridCol w="6552728"/>
                <a:gridCol w="2304256"/>
              </a:tblGrid>
              <a:tr h="86409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Найдите предложения, в которых </a:t>
                      </a:r>
                      <a:r>
                        <a:rPr lang="ru-RU" sz="22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тире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ставится в соответствии с одним и тем же правилом пунктуации. Запишите номера этих предложений.</a:t>
                      </a:r>
                      <a:endParaRPr lang="ru-RU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01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lvl="0" algn="just"/>
                      <a:r>
                        <a:rPr lang="ru-RU" sz="2200" dirty="0" smtClean="0"/>
                        <a:t>   </a:t>
                      </a:r>
                      <a:r>
                        <a:rPr lang="ru-RU" sz="2300" i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Первый снег – это всегда радость, настоящее преображение природы. 2) Зима вступила в свои права, и это её щедрый подарок. 3) Хлопья снега сыплются из тяжёлых нависших над городом туч и пушистым ковром ложатся на улицы.  4) На голых ветках деревьев – колючий иней. 5) Тонкие заледеневшие иголочки красиво сверкают и переливаются разноцветными огнями. 6) Деревья в парке – заколдованные сказочные существа. 7) Морозное дыхание зимы рисует на стёклах затейливый орнамент – окна приобретают сказочный вид. 8) Всё вокруг замирает. 9) Но стоит приблизиться – волшебство исчезает. </a:t>
                      </a:r>
                      <a:endParaRPr lang="ru-RU" sz="2300" i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endParaRPr lang="ru-RU" sz="22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30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710226"/>
              </p:ext>
            </p:extLst>
          </p:nvPr>
        </p:nvGraphicFramePr>
        <p:xfrm>
          <a:off x="107504" y="44624"/>
          <a:ext cx="8856984" cy="6398477"/>
        </p:xfrm>
        <a:graphic>
          <a:graphicData uri="http://schemas.openxmlformats.org/drawingml/2006/table">
            <a:tbl>
              <a:tblPr firstRow="1" bandRow="1"/>
              <a:tblGrid>
                <a:gridCol w="6552728"/>
                <a:gridCol w="2304256"/>
              </a:tblGrid>
              <a:tr h="86409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Найдите предложения, в которых </a:t>
                      </a:r>
                      <a:r>
                        <a:rPr lang="ru-RU" sz="22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тире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ставится в соответствии с одним и тем же правилом пунктуации. Запишите номера этих предложений.</a:t>
                      </a:r>
                      <a:endParaRPr lang="ru-RU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01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lvl="0" algn="just"/>
                      <a:r>
                        <a:rPr lang="ru-RU" sz="2200" dirty="0" smtClean="0"/>
                        <a:t>   </a:t>
                      </a:r>
                      <a:r>
                        <a:rPr lang="ru-RU" sz="2300" i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Первый снег – это всегда радость, настоящее преображение природы. 2) Зима вступила в свои права, и это её щедрый подарок. 3) Хлопья снега сыплются из тяжёлых нависших над городом туч и пушистым ковром ложатся на улицы.  4) На голых ветках деревьев – колючий иней. 5) Тонкие заледеневшие иголочки красиво сверкают и переливаются разноцветными огнями. 6) Деревья в парке – заколдованные сказочные существа. 7) Морозное дыхание зимы рисует на стёклах затейливый орнамент – окна приобретают сказочный вид. 8) Всё вокруг замирает. 9) Но стоит приблизиться – волшебство исчезает. </a:t>
                      </a:r>
                      <a:endParaRPr lang="ru-RU" sz="2300" i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sz="2200" dirty="0" smtClean="0"/>
                        <a:t>1)</a:t>
                      </a:r>
                    </a:p>
                    <a:p>
                      <a:r>
                        <a:rPr lang="ru-RU" sz="2200" dirty="0" smtClean="0"/>
                        <a:t>4)</a:t>
                      </a:r>
                    </a:p>
                    <a:p>
                      <a:r>
                        <a:rPr lang="ru-RU" sz="2200" dirty="0" smtClean="0"/>
                        <a:t>6)</a:t>
                      </a:r>
                    </a:p>
                    <a:p>
                      <a:r>
                        <a:rPr lang="ru-RU" sz="2200" dirty="0" smtClean="0"/>
                        <a:t>7)</a:t>
                      </a:r>
                    </a:p>
                    <a:p>
                      <a:r>
                        <a:rPr lang="ru-RU" sz="2200" dirty="0" smtClean="0"/>
                        <a:t>9)</a:t>
                      </a:r>
                      <a:endParaRPr lang="ru-RU" sz="22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6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069222"/>
              </p:ext>
            </p:extLst>
          </p:nvPr>
        </p:nvGraphicFramePr>
        <p:xfrm>
          <a:off x="107504" y="44624"/>
          <a:ext cx="8856984" cy="6398477"/>
        </p:xfrm>
        <a:graphic>
          <a:graphicData uri="http://schemas.openxmlformats.org/drawingml/2006/table">
            <a:tbl>
              <a:tblPr firstRow="1" bandRow="1"/>
              <a:tblGrid>
                <a:gridCol w="6552728"/>
                <a:gridCol w="2304256"/>
              </a:tblGrid>
              <a:tr h="86409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Найдите предложения, в которых </a:t>
                      </a:r>
                      <a:r>
                        <a:rPr lang="ru-RU" sz="22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тире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ставится в соответствии с одним и тем же правилом пунктуации. Запишите номера этих предложений.</a:t>
                      </a:r>
                      <a:endParaRPr lang="ru-RU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01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   </a:t>
                      </a:r>
                      <a:r>
                        <a:rPr lang="ru-RU" sz="2200" i="1" dirty="0" smtClean="0"/>
                        <a:t>1)</a:t>
                      </a:r>
                      <a:r>
                        <a:rPr lang="ru-RU" sz="220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Первый снег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2200" i="1" u="dbl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всегда </a:t>
                      </a:r>
                      <a:r>
                        <a:rPr lang="ru-RU" sz="2200" i="1" u="dbl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радость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настоящее </a:t>
                      </a:r>
                      <a:r>
                        <a:rPr lang="ru-RU" sz="2200" i="1" u="dbl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преображение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природы. 2) Зима вступила в свои права, и это её щедрый подарок. 3) Хлопья снега сыплются из тяжёлых нависших над городом туч и пушистым ковром ложатся на улицы. 4) На голых ветках деревьев – колючий </a:t>
                      </a:r>
                      <a:r>
                        <a:rPr lang="ru-RU" sz="220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иней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5) Тонкие заледеневшие иголочки красиво сверкают и переливаются разноцветными огнями. 6) </a:t>
                      </a:r>
                      <a:r>
                        <a:rPr lang="ru-RU" sz="220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Деревья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парке – заколдованные </a:t>
                      </a:r>
                      <a:r>
                        <a:rPr lang="ru-RU" sz="2200" i="1" u="dbl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сказочные существа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7) Морозное </a:t>
                      </a:r>
                      <a:r>
                        <a:rPr lang="ru-RU" sz="220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дыхание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зимы </a:t>
                      </a:r>
                      <a:r>
                        <a:rPr lang="ru-RU" sz="2200" i="1" u="dbl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рисует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стёклах затейливый орнамент – </a:t>
                      </a:r>
                      <a:r>
                        <a:rPr lang="ru-RU" sz="220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окна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i="1" u="dbl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приобретают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сказочный </a:t>
                      </a:r>
                      <a:r>
                        <a:rPr lang="ru-RU" sz="2200" i="1" u="dbl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8) Всё вокруг замирает. 9) Но </a:t>
                      </a:r>
                      <a:r>
                        <a:rPr lang="ru-RU" sz="2200" i="1" u="dbl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стоит приблизиться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220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волшебство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i="1" u="dbl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исчезает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2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sz="2200" dirty="0" smtClean="0"/>
                        <a:t>1) Тире между подлежащим</a:t>
                      </a:r>
                      <a:r>
                        <a:rPr lang="ru-RU" sz="2200" baseline="0" dirty="0" smtClean="0"/>
                        <a:t> и сказуемым</a:t>
                      </a:r>
                      <a:endParaRPr lang="ru-RU" sz="2200" dirty="0" smtClean="0"/>
                    </a:p>
                    <a:p>
                      <a:r>
                        <a:rPr lang="ru-RU" sz="2200" dirty="0" smtClean="0"/>
                        <a:t>4) Неполное (эллиптическое) предложение</a:t>
                      </a:r>
                    </a:p>
                    <a:p>
                      <a:r>
                        <a:rPr lang="ru-RU" sz="2200" dirty="0" smtClean="0"/>
                        <a:t>6) Тире между подлежащим</a:t>
                      </a:r>
                      <a:r>
                        <a:rPr lang="ru-RU" sz="2200" baseline="0" dirty="0" smtClean="0"/>
                        <a:t> и сказуемым</a:t>
                      </a:r>
                      <a:endParaRPr lang="ru-RU" sz="2200" dirty="0" smtClean="0"/>
                    </a:p>
                    <a:p>
                      <a:r>
                        <a:rPr lang="ru-RU" sz="2200" dirty="0" smtClean="0"/>
                        <a:t>7) СБП</a:t>
                      </a:r>
                    </a:p>
                    <a:p>
                      <a:r>
                        <a:rPr lang="ru-RU" sz="2200" dirty="0" smtClean="0"/>
                        <a:t>9) СБП</a:t>
                      </a:r>
                      <a:endParaRPr lang="ru-RU" sz="22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6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61180"/>
              </p:ext>
            </p:extLst>
          </p:nvPr>
        </p:nvGraphicFramePr>
        <p:xfrm>
          <a:off x="107504" y="44624"/>
          <a:ext cx="8856984" cy="6398477"/>
        </p:xfrm>
        <a:graphic>
          <a:graphicData uri="http://schemas.openxmlformats.org/drawingml/2006/table">
            <a:tbl>
              <a:tblPr firstRow="1" bandRow="1"/>
              <a:tblGrid>
                <a:gridCol w="6552728"/>
                <a:gridCol w="2304256"/>
              </a:tblGrid>
              <a:tr h="86409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Найдите предложения, в которых </a:t>
                      </a:r>
                      <a:r>
                        <a:rPr lang="ru-RU" sz="22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тире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ставится в соответствии с одним и тем же правилом пунктуации. Запишите номера этих предложений.</a:t>
                      </a:r>
                      <a:endParaRPr lang="ru-RU" sz="2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01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   </a:t>
                      </a:r>
                      <a:r>
                        <a:rPr lang="ru-RU" sz="2200" i="1" dirty="0" smtClean="0"/>
                        <a:t>1)</a:t>
                      </a:r>
                      <a:r>
                        <a:rPr lang="ru-RU" sz="220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Первый снег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2200" i="1" u="dbl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это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всегда </a:t>
                      </a:r>
                      <a:r>
                        <a:rPr lang="ru-RU" sz="2200" i="1" u="dbl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радость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настоящее </a:t>
                      </a:r>
                      <a:r>
                        <a:rPr lang="ru-RU" sz="2200" i="1" u="dbl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преображение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природы. 2) Зима вступила в свои права, и это её щедрый подарок. 3) Хлопья снега сыплются из тяжёлых нависших над городом туч и пушистым ковром ложатся на улицы. 4) На голых ветках деревьев – колючий </a:t>
                      </a:r>
                      <a:r>
                        <a:rPr lang="ru-RU" sz="220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иней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5) Тонкие заледеневшие иголочки красиво сверкают и переливаются разноцветными огнями. 6) </a:t>
                      </a:r>
                      <a:r>
                        <a:rPr lang="ru-RU" sz="220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Деревья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парке – заколдованные </a:t>
                      </a:r>
                      <a:r>
                        <a:rPr lang="ru-RU" sz="2200" i="1" u="dbl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сказочные существа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7) Морозное </a:t>
                      </a:r>
                      <a:r>
                        <a:rPr lang="ru-RU" sz="220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дыхание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зимы </a:t>
                      </a:r>
                      <a:r>
                        <a:rPr lang="ru-RU" sz="2200" i="1" u="dbl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рисует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стёклах затейливый орнамент – </a:t>
                      </a:r>
                      <a:r>
                        <a:rPr lang="ru-RU" sz="220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окна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i="1" u="dbl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приобретают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сказочный </a:t>
                      </a:r>
                      <a:r>
                        <a:rPr lang="ru-RU" sz="2200" i="1" u="dbl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8) Всё вокруг замирает. 9) Но </a:t>
                      </a:r>
                      <a:r>
                        <a:rPr lang="ru-RU" sz="2200" i="1" u="dbl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стоит приблизиться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220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волшебство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i="1" u="dbl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исчезает</a:t>
                      </a:r>
                      <a:r>
                        <a:rPr lang="ru-RU" sz="22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2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sz="2200" b="1" dirty="0" smtClean="0">
                          <a:solidFill>
                            <a:srgbClr val="FF0000"/>
                          </a:solidFill>
                        </a:rPr>
                        <a:t>1) Тире между подлежащим</a:t>
                      </a:r>
                      <a:r>
                        <a:rPr lang="ru-RU" sz="2200" b="1" baseline="0" dirty="0" smtClean="0">
                          <a:solidFill>
                            <a:srgbClr val="FF0000"/>
                          </a:solidFill>
                        </a:rPr>
                        <a:t> и сказуемым</a:t>
                      </a:r>
                      <a:endParaRPr lang="ru-RU" sz="22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2200" dirty="0" smtClean="0"/>
                        <a:t>4) Неполное (эллиптическое) предложение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6) Тире между подлежащим и сказуемым</a:t>
                      </a:r>
                    </a:p>
                    <a:p>
                      <a:r>
                        <a:rPr lang="ru-RU" sz="2200" b="1" dirty="0" smtClean="0">
                          <a:solidFill>
                            <a:srgbClr val="009900"/>
                          </a:solidFill>
                        </a:rPr>
                        <a:t>7) СБП</a:t>
                      </a:r>
                    </a:p>
                    <a:p>
                      <a:r>
                        <a:rPr lang="ru-RU" sz="2200" b="1" dirty="0" smtClean="0">
                          <a:solidFill>
                            <a:srgbClr val="009900"/>
                          </a:solidFill>
                        </a:rPr>
                        <a:t>9) СБП</a:t>
                      </a:r>
                      <a:endParaRPr lang="ru-RU" sz="2200" b="1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3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800166"/>
              </p:ext>
            </p:extLst>
          </p:nvPr>
        </p:nvGraphicFramePr>
        <p:xfrm>
          <a:off x="179508" y="404663"/>
          <a:ext cx="8496943" cy="9726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</a:tblGrid>
              <a:tr h="972695"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3600" b="1" dirty="0" smtClean="0"/>
                        <a:t>21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marL="0" algn="ctr" defTabSz="914400" rtl="0" eaLnBrk="1" latinLnBrk="0" hangingPunct="1"/>
                      <a:r>
                        <a:rPr lang="en-US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795003"/>
              </p:ext>
            </p:extLst>
          </p:nvPr>
        </p:nvGraphicFramePr>
        <p:xfrm>
          <a:off x="179512" y="1700808"/>
          <a:ext cx="8496943" cy="9726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</a:tblGrid>
              <a:tr h="972695"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3600" b="1" dirty="0" smtClean="0"/>
                        <a:t>21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marL="0" algn="ctr" defTabSz="914400" rtl="0" eaLnBrk="1" latinLnBrk="0" hangingPunct="1"/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9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cs typeface="Times New Roman" pitchFamily="18" charset="0"/>
              </a:rPr>
              <a:t>В 2018 году в ЕГЭ-2019 по русскому языку добавлено новое задание </a:t>
            </a: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(21)</a:t>
            </a:r>
            <a:r>
              <a:rPr lang="ru-RU" sz="2800" b="1" dirty="0" smtClean="0">
                <a:cs typeface="Times New Roman" pitchFamily="18" charset="0"/>
              </a:rPr>
              <a:t>, ориентированное на проверку умения экзаменуемых выполнять пунктуационный анализ небольшого текста. За верное выполнение задания экзаменуемый получает </a:t>
            </a: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1 балл</a:t>
            </a:r>
            <a:r>
              <a:rPr lang="ru-RU" sz="2800" b="1" dirty="0" smtClean="0">
                <a:cs typeface="Times New Roman" pitchFamily="18" charset="0"/>
              </a:rPr>
              <a:t>.</a:t>
            </a:r>
            <a:endParaRPr lang="ru-RU" sz="28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eg\Desktop\хх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4" r="30408" b="80350"/>
          <a:stretch/>
        </p:blipFill>
        <p:spPr bwMode="auto">
          <a:xfrm>
            <a:off x="395536" y="476672"/>
            <a:ext cx="82044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eg\Desktop\ххх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r="29826" b="61428"/>
          <a:stretch/>
        </p:blipFill>
        <p:spPr bwMode="auto">
          <a:xfrm>
            <a:off x="755576" y="332655"/>
            <a:ext cx="7556928" cy="609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1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eg\Desktop\х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000" b="74863"/>
          <a:stretch/>
        </p:blipFill>
        <p:spPr bwMode="auto">
          <a:xfrm>
            <a:off x="179512" y="332656"/>
            <a:ext cx="8412879" cy="409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9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leg\Desktop\хххх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8" r="27914" b="53054"/>
          <a:stretch/>
        </p:blipFill>
        <p:spPr bwMode="auto">
          <a:xfrm>
            <a:off x="611560" y="116631"/>
            <a:ext cx="6696744" cy="63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9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418/0009184f-f1124e34/img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6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cs typeface="Times New Roman" pitchFamily="18" charset="0"/>
              </a:rPr>
              <a:t>В вариантах единого государственного экзамена для </a:t>
            </a:r>
            <a:r>
              <a:rPr lang="ru-RU" sz="2800" b="1" dirty="0" smtClean="0">
                <a:cs typeface="Times New Roman" pitchFamily="18" charset="0"/>
              </a:rPr>
              <a:t>работы </a:t>
            </a:r>
            <a:r>
              <a:rPr lang="ru-RU" sz="2800" b="1" dirty="0">
                <a:cs typeface="Times New Roman" pitchFamily="18" charset="0"/>
              </a:rPr>
              <a:t>будут предложены тексты, пунктуационный анализ которых предполагает поиск конструкций </a:t>
            </a:r>
            <a:endParaRPr lang="ru-RU" sz="2800" b="1" dirty="0" smtClean="0">
              <a:cs typeface="Times New Roman" pitchFamily="18" charset="0"/>
            </a:endParaRP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  <a:cs typeface="Times New Roman" pitchFamily="18" charset="0"/>
              </a:rPr>
              <a:t>с </a:t>
            </a:r>
            <a:r>
              <a:rPr lang="ru-RU" sz="2800" b="1" u="sng" dirty="0">
                <a:solidFill>
                  <a:srgbClr val="FF0000"/>
                </a:solidFill>
                <a:cs typeface="Times New Roman" pitchFamily="18" charset="0"/>
              </a:rPr>
              <a:t>запятой, двоеточием и тире</a:t>
            </a:r>
            <a:r>
              <a:rPr lang="ru-RU" sz="2800" b="1" dirty="0">
                <a:cs typeface="Times New Roman" pitchFamily="18" charset="0"/>
              </a:rPr>
              <a:t>. </a:t>
            </a:r>
            <a:endParaRPr lang="ru-RU" sz="2800" b="1" dirty="0" smtClean="0"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cs typeface="Times New Roman" pitchFamily="18" charset="0"/>
              </a:rPr>
              <a:t>Количество </a:t>
            </a:r>
            <a:r>
              <a:rPr lang="ru-RU" sz="2800" b="1" dirty="0">
                <a:cs typeface="Times New Roman" pitchFamily="18" charset="0"/>
              </a:rPr>
              <a:t>верных ответов в задании ограничивается только количеством </a:t>
            </a:r>
            <a:r>
              <a:rPr lang="ru-RU" sz="2800" b="1" dirty="0" smtClean="0">
                <a:cs typeface="Times New Roman" pitchFamily="18" charset="0"/>
              </a:rPr>
              <a:t>предложений, которых в тексте будет не более 9.</a:t>
            </a:r>
            <a:endParaRPr lang="ru-RU" sz="28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9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942" y="260648"/>
            <a:ext cx="8784976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  </a:t>
            </a:r>
            <a:r>
              <a:rPr lang="ru-RU" sz="2500" i="1" dirty="0" smtClean="0"/>
              <a:t>Следует </a:t>
            </a:r>
            <a:r>
              <a:rPr lang="ru-RU" sz="2500" i="1" dirty="0"/>
              <a:t>обратить внимание на то, что </a:t>
            </a:r>
            <a:r>
              <a:rPr lang="ru-RU" sz="2500" b="1" i="1" dirty="0"/>
              <a:t>содержание этого задания определяется </a:t>
            </a:r>
            <a:r>
              <a:rPr lang="ru-RU" sz="2500" b="1" i="1" u="sng" dirty="0">
                <a:solidFill>
                  <a:srgbClr val="FF0000"/>
                </a:solidFill>
              </a:rPr>
              <a:t>кодификатором элементов содержания и требований к уровню подготовки</a:t>
            </a:r>
            <a:r>
              <a:rPr lang="ru-RU" sz="2500" i="1" u="sng" dirty="0">
                <a:solidFill>
                  <a:srgbClr val="FF0000"/>
                </a:solidFill>
              </a:rPr>
              <a:t> </a:t>
            </a:r>
            <a:r>
              <a:rPr lang="ru-RU" sz="2500" i="1" dirty="0"/>
              <a:t>для проведения единого государственного экзамена по русскому языку – одним из документов, определяющих структуру и содержание КИМ ЕГЭ </a:t>
            </a:r>
            <a:endParaRPr lang="ru-RU" sz="2500" dirty="0"/>
          </a:p>
          <a:p>
            <a:r>
              <a:rPr lang="ru-RU" sz="2500" b="1" i="1" u="sng" dirty="0">
                <a:solidFill>
                  <a:schemeClr val="accent1">
                    <a:lumMod val="75000"/>
                  </a:schemeClr>
                </a:solidFill>
              </a:rPr>
              <a:t>7 Пунктуация</a:t>
            </a:r>
            <a:endParaRPr lang="ru-RU" sz="2500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500" i="1" dirty="0"/>
              <a:t>7.1 Знаки препинания 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</a:rPr>
              <a:t>между подлежащим и сказуемым</a:t>
            </a:r>
            <a:endParaRPr lang="ru-RU" sz="25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500" i="1" dirty="0"/>
              <a:t>7.2 Знаки препинания 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</a:rPr>
              <a:t>в простом осложненном предложении</a:t>
            </a:r>
            <a:endParaRPr lang="ru-RU" sz="25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500" i="1" dirty="0"/>
              <a:t>7.3 Знаки препинания 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</a:rPr>
              <a:t>при обособленных определениях</a:t>
            </a:r>
            <a:endParaRPr lang="ru-RU" sz="25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500" i="1" dirty="0"/>
              <a:t>7.4 Знаки препинания 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</a:rPr>
              <a:t>при обособленных обстоятельствах</a:t>
            </a:r>
            <a:endParaRPr lang="ru-RU" sz="25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500" i="1" dirty="0"/>
              <a:t>7.5 Знаки препинания 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</a:rPr>
              <a:t>при сравнительных оборотах</a:t>
            </a:r>
          </a:p>
          <a:p>
            <a:r>
              <a:rPr lang="ru-RU" sz="2500" i="1" dirty="0"/>
              <a:t>7.6 Знаки препинания 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</a:rPr>
              <a:t>при уточняющих членах предложения</a:t>
            </a:r>
          </a:p>
          <a:p>
            <a:r>
              <a:rPr lang="ru-RU" sz="2500" i="1" dirty="0"/>
              <a:t>7.7 Знаки препинания 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</a:rPr>
              <a:t>при обособленных членах предложения (обобщение)</a:t>
            </a:r>
          </a:p>
        </p:txBody>
      </p:sp>
    </p:spTree>
    <p:extLst>
      <p:ext uri="{BB962C8B-B14F-4D97-AF65-F5344CB8AC3E}">
        <p14:creationId xmlns:p14="http://schemas.microsoft.com/office/powerpoint/2010/main" val="19860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i="1" dirty="0" smtClean="0"/>
              <a:t>7.8 </a:t>
            </a:r>
            <a:r>
              <a:rPr lang="ru-RU" sz="2500" i="1" dirty="0"/>
              <a:t>Знаки препинания 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</a:rPr>
              <a:t>в предложениях со словами и конструкциями, грамматически не связанными с членами предложения</a:t>
            </a:r>
          </a:p>
          <a:p>
            <a:r>
              <a:rPr lang="ru-RU" sz="2500" i="1" dirty="0"/>
              <a:t>7.9 Знаки препинания 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</a:rPr>
              <a:t>в осложненном предложении (обобщение)</a:t>
            </a:r>
          </a:p>
          <a:p>
            <a:r>
              <a:rPr lang="ru-RU" sz="2500" i="1" dirty="0"/>
              <a:t>7.10 Знаки препинания 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</a:rPr>
              <a:t>при прямой речи, цитировании</a:t>
            </a:r>
          </a:p>
          <a:p>
            <a:r>
              <a:rPr lang="ru-RU" sz="2500" i="1" dirty="0"/>
              <a:t>7.11 Знаки препинания 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</a:rPr>
              <a:t>в сложносочиненном предложении</a:t>
            </a:r>
          </a:p>
          <a:p>
            <a:r>
              <a:rPr lang="ru-RU" sz="2500" i="1" dirty="0"/>
              <a:t>7.12 Знаки препинания 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</a:rPr>
              <a:t>в сложноподчиненном предложении</a:t>
            </a:r>
          </a:p>
          <a:p>
            <a:r>
              <a:rPr lang="ru-RU" sz="2500" i="1" dirty="0"/>
              <a:t>7.13 Знаки препинания 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</a:rPr>
              <a:t>в сложном предложении с разными видами связи</a:t>
            </a:r>
          </a:p>
          <a:p>
            <a:r>
              <a:rPr lang="ru-RU" sz="2500" i="1" dirty="0"/>
              <a:t>7.14 Знаки препинания 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</a:rPr>
              <a:t>в бессоюзном сложном предложении</a:t>
            </a:r>
          </a:p>
          <a:p>
            <a:r>
              <a:rPr lang="ru-RU" sz="2500" i="1" dirty="0"/>
              <a:t>7.15 Знаки препинания 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</a:rPr>
              <a:t>в сложном предложении с союзной и бессоюзной связью</a:t>
            </a:r>
          </a:p>
          <a:p>
            <a:r>
              <a:rPr lang="ru-RU" sz="2500" i="1" dirty="0"/>
              <a:t>7.16 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</a:rPr>
              <a:t>Тире в простом и сложном предложениях</a:t>
            </a:r>
          </a:p>
          <a:p>
            <a:r>
              <a:rPr lang="ru-RU" sz="2500" i="1" dirty="0"/>
              <a:t>7.17 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</a:rPr>
              <a:t>Двоеточие в простом и сложном предложениях</a:t>
            </a:r>
          </a:p>
          <a:p>
            <a:r>
              <a:rPr lang="ru-RU" sz="2500" i="1" dirty="0"/>
              <a:t>7.18 </a:t>
            </a:r>
            <a:r>
              <a:rPr lang="ru-RU" sz="2500" b="1" i="1" dirty="0">
                <a:solidFill>
                  <a:schemeClr val="accent1">
                    <a:lumMod val="75000"/>
                  </a:schemeClr>
                </a:solidFill>
              </a:rPr>
              <a:t>Пунктуация в простом и сложном </a:t>
            </a:r>
            <a:r>
              <a:rPr lang="ru-RU" sz="2500" b="1" i="1" dirty="0" smtClean="0">
                <a:solidFill>
                  <a:schemeClr val="accent1">
                    <a:lumMod val="75000"/>
                  </a:schemeClr>
                </a:solidFill>
              </a:rPr>
              <a:t>предложениях</a:t>
            </a:r>
            <a:r>
              <a:rPr lang="ru-RU" sz="25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5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/>
              <a:t>Следовательно, темы</a:t>
            </a:r>
            <a:r>
              <a:rPr lang="ru-RU" sz="2800" b="1" i="1" u="sng" dirty="0"/>
              <a:t>, которые необходимо знать, чтобы решить это </a:t>
            </a:r>
            <a:r>
              <a:rPr lang="ru-RU" sz="2800" b="1" i="1" u="sng" dirty="0" smtClean="0"/>
              <a:t>задание, следующие: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i="1" dirty="0"/>
              <a:t>знаки препинания между подлежащим и сказуемым</a:t>
            </a:r>
            <a:r>
              <a:rPr lang="ru-RU" sz="2800" i="1" dirty="0" smtClean="0"/>
              <a:t>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i="1" dirty="0"/>
              <a:t>знаки препинания при сравнительных оборотах</a:t>
            </a:r>
            <a:r>
              <a:rPr lang="ru-RU" sz="2800" i="1" dirty="0" smtClean="0"/>
              <a:t>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i="1" dirty="0"/>
              <a:t>знаки препинания при уточняющих членах предложения</a:t>
            </a:r>
            <a:r>
              <a:rPr lang="ru-RU" sz="2800" i="1" dirty="0" smtClean="0"/>
              <a:t>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i="1" dirty="0"/>
              <a:t>знаки препинания в предложениях со словами и конструкциями, грамматически не связанными с членами предложения</a:t>
            </a:r>
            <a:r>
              <a:rPr lang="ru-RU" sz="2800" i="1" dirty="0" smtClean="0"/>
              <a:t>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i="1" dirty="0"/>
              <a:t>знаки препинания при прямой речи, цитировании</a:t>
            </a:r>
            <a:r>
              <a:rPr lang="ru-RU" sz="2800" i="1" dirty="0" smtClean="0"/>
              <a:t>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i="1" dirty="0"/>
              <a:t>знаки препинания в бессоюзном сложном предложении</a:t>
            </a:r>
            <a:r>
              <a:rPr lang="ru-RU" sz="2800" i="1" dirty="0" smtClean="0"/>
              <a:t>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i="1" dirty="0"/>
              <a:t>з</a:t>
            </a:r>
            <a:r>
              <a:rPr lang="ru-RU" sz="2800" i="1" dirty="0" smtClean="0"/>
              <a:t>наки препинания  в сложносочинённом, сложноподчинённом </a:t>
            </a:r>
            <a:r>
              <a:rPr lang="ru-RU" sz="2800" i="1" dirty="0" smtClean="0"/>
              <a:t>предложения, </a:t>
            </a:r>
            <a:r>
              <a:rPr lang="ru-RU" sz="2800" i="1" dirty="0" smtClean="0"/>
              <a:t>в предложениях с разными видами связи.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/>
              <a:t/>
            </a:r>
            <a:br>
              <a:rPr lang="ru-RU" sz="2800" i="1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186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481776"/>
              </p:ext>
            </p:extLst>
          </p:nvPr>
        </p:nvGraphicFramePr>
        <p:xfrm>
          <a:off x="35496" y="44624"/>
          <a:ext cx="9108504" cy="6342504"/>
        </p:xfrm>
        <a:graphic>
          <a:graphicData uri="http://schemas.openxmlformats.org/drawingml/2006/table">
            <a:tbl>
              <a:tblPr firstRow="1" bandRow="1"/>
              <a:tblGrid>
                <a:gridCol w="6983186"/>
                <a:gridCol w="2125318"/>
              </a:tblGrid>
              <a:tr h="104130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Найдите предложения, в которых </a:t>
                      </a:r>
                      <a:r>
                        <a:rPr lang="ru-RU" sz="20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двоеточие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ставится в соответствии с одним и тем же правилом пунктуации. Запишите номера этих предложений.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01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just"/>
                      <a:r>
                        <a:rPr lang="ru-RU" sz="2200" dirty="0" smtClean="0"/>
                        <a:t>1) В городских парках осень наступает незаметно: деревья всё ещё стоят в своих зелёных нарядах, но под ногами уже шуршат первые опавшие листья. 2)</a:t>
                      </a:r>
                      <a:r>
                        <a:rPr lang="ru-RU" sz="2200" baseline="0" dirty="0" smtClean="0"/>
                        <a:t> Начиная с Яблочного Спаса, лето сдаёт свои позиции и уступает осени: всё чаще небо затягивают тяжёлые тучи, они полностью закрывают солнце, но так и не проливаются дождём. 3) Пасмурные дни идут друг за другом, но вдруг что-то меняется. 4) Пробившиеся сквозь тучи солнечные лучи озаряют мощёные дорожки, деревянные скамейки, силуэты деревьев. 5) Багряные и золотые листья горят, озарённые мягким светом. 6) Сколько красок у осени! 7) Если присмотреться, то можно заметить целую палитру цветов: тёмно-коричневый, охру, шафран, алый.</a:t>
                      </a:r>
                      <a:endParaRPr lang="ru-RU" sz="22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1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867176"/>
              </p:ext>
            </p:extLst>
          </p:nvPr>
        </p:nvGraphicFramePr>
        <p:xfrm>
          <a:off x="35496" y="44624"/>
          <a:ext cx="9108504" cy="6342504"/>
        </p:xfrm>
        <a:graphic>
          <a:graphicData uri="http://schemas.openxmlformats.org/drawingml/2006/table">
            <a:tbl>
              <a:tblPr firstRow="1" bandRow="1"/>
              <a:tblGrid>
                <a:gridCol w="6983186"/>
                <a:gridCol w="2125318"/>
              </a:tblGrid>
              <a:tr h="104130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Найдите предложения, в которых </a:t>
                      </a:r>
                      <a:r>
                        <a:rPr lang="ru-RU" sz="20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двоеточие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ставится в соответствии с одним и тем же правилом пунктуации. Запишите номера этих предложений.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01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just"/>
                      <a:r>
                        <a:rPr lang="ru-RU" sz="2200" dirty="0" smtClean="0"/>
                        <a:t>1) В городских парках </a:t>
                      </a:r>
                      <a:r>
                        <a:rPr lang="ru-RU" sz="2200" u="none" dirty="0" smtClean="0"/>
                        <a:t>осень</a:t>
                      </a:r>
                      <a:r>
                        <a:rPr lang="ru-RU" sz="2200" dirty="0" smtClean="0"/>
                        <a:t> </a:t>
                      </a:r>
                      <a:r>
                        <a:rPr lang="ru-RU" sz="2200" u="none" baseline="0" dirty="0" smtClean="0"/>
                        <a:t>наступает</a:t>
                      </a:r>
                      <a:r>
                        <a:rPr lang="ru-RU" sz="2200" dirty="0" smtClean="0"/>
                        <a:t> незаметно: деревья всё ещё стоят в своих зелёных нарядах, но под ногами уже шуршат первые опавшие листья. 2)</a:t>
                      </a:r>
                      <a:r>
                        <a:rPr lang="ru-RU" sz="2200" baseline="0" dirty="0" smtClean="0"/>
                        <a:t> Начиная с Яблочного Спаса, лето сдаёт свои позиции и уступает осени: всё чаще небо затягивают тяжёлые тучи, они полностью закрывают солнце, но так и не проливаются дождём. 3) Пасмурные дни идут друг за другом, но вдруг что-то меняется. 4) Пробившиеся сквозь тучи солнечные лучи озаряют мощёные дорожки, деревянные скамейки, силуэты деревьев. 5) Багряные и золотые листья горят, озарённые мягким светом. 6) Сколько красок у осени! 7) Если присмотреться, то можно заметить целую палитру цветов: тёмно-коричневый, охру, шафран, алый.</a:t>
                      </a:r>
                      <a:endParaRPr lang="ru-RU" sz="22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dirty="0" smtClean="0"/>
                        <a:t>1)</a:t>
                      </a:r>
                    </a:p>
                    <a:p>
                      <a:r>
                        <a:rPr lang="ru-RU" dirty="0" smtClean="0"/>
                        <a:t>2)</a:t>
                      </a:r>
                    </a:p>
                    <a:p>
                      <a:r>
                        <a:rPr lang="ru-RU" dirty="0" smtClean="0"/>
                        <a:t>7)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2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328140"/>
              </p:ext>
            </p:extLst>
          </p:nvPr>
        </p:nvGraphicFramePr>
        <p:xfrm>
          <a:off x="35496" y="44624"/>
          <a:ext cx="9108504" cy="6342504"/>
        </p:xfrm>
        <a:graphic>
          <a:graphicData uri="http://schemas.openxmlformats.org/drawingml/2006/table">
            <a:tbl>
              <a:tblPr firstRow="1" bandRow="1"/>
              <a:tblGrid>
                <a:gridCol w="6983186"/>
                <a:gridCol w="2125318"/>
              </a:tblGrid>
              <a:tr h="104130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Найдите предложения, в которых </a:t>
                      </a:r>
                      <a:r>
                        <a:rPr lang="ru-RU" sz="20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двоеточие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ставится в соответствии с одним и тем же правилом пунктуации. Запишите номера этих предложений.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011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just"/>
                      <a:r>
                        <a:rPr lang="ru-RU" sz="2200" dirty="0" smtClean="0"/>
                        <a:t>1) В городских парках </a:t>
                      </a:r>
                      <a:r>
                        <a:rPr lang="ru-RU" sz="2200" u="sng" baseline="0" dirty="0" smtClean="0"/>
                        <a:t>осень</a:t>
                      </a:r>
                      <a:r>
                        <a:rPr lang="ru-RU" sz="2200" dirty="0" smtClean="0"/>
                        <a:t> </a:t>
                      </a:r>
                      <a:r>
                        <a:rPr lang="ru-RU" sz="2200" u="dbl" baseline="0" dirty="0" smtClean="0"/>
                        <a:t>наступает</a:t>
                      </a:r>
                      <a:r>
                        <a:rPr lang="ru-RU" sz="2200" dirty="0" smtClean="0"/>
                        <a:t> незаметно: </a:t>
                      </a:r>
                      <a:r>
                        <a:rPr lang="ru-RU" sz="22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деревья</a:t>
                      </a:r>
                      <a:r>
                        <a:rPr lang="ru-RU" sz="2200" dirty="0" smtClean="0"/>
                        <a:t> всё ещё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стоят в </a:t>
                      </a:r>
                      <a:r>
                        <a:rPr lang="ru-RU" sz="2200" dirty="0" smtClean="0"/>
                        <a:t>своих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зелёных нарядах</a:t>
                      </a:r>
                      <a:r>
                        <a:rPr lang="ru-RU" sz="2200" dirty="0" smtClean="0"/>
                        <a:t>, но под ногами уже </a:t>
                      </a:r>
                      <a:r>
                        <a:rPr lang="ru-RU" sz="2200" u="dbl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шуршат</a:t>
                      </a:r>
                      <a:r>
                        <a:rPr lang="ru-RU" sz="2200" dirty="0" smtClean="0"/>
                        <a:t> первые опавшие </a:t>
                      </a:r>
                      <a:r>
                        <a:rPr lang="ru-RU" sz="2200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листья</a:t>
                      </a:r>
                      <a:r>
                        <a:rPr lang="ru-RU" sz="2200" dirty="0" smtClean="0"/>
                        <a:t>. 2)</a:t>
                      </a:r>
                      <a:r>
                        <a:rPr lang="ru-RU" sz="2200" baseline="0" dirty="0" smtClean="0"/>
                        <a:t> Начиная с Яблочного Спаса, лето сдаёт свои позиции и уступает осени: всё чаще небо затягивают тяжёлые тучи, они полностью закрывают солнце, но так и не проливаются дождём. 3) Пасмурные дни идут друг за другом, но вдруг что-то меняется. 4) Пробившиеся сквозь тучи солнечные лучи озаряют мощёные дорожки, деревянные скамейки, силуэты деревьев. 5) Багряные и золотые листья горят, озарённые мягким светом. 6) Сколько красок у осени! 7) Если присмотреться, то можно заметить целую палитру цветов: тёмно-коричневый, охра, шафран, алый.</a:t>
                      </a:r>
                      <a:endParaRPr lang="ru-RU" sz="22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dirty="0" smtClean="0"/>
                        <a:t>1)</a:t>
                      </a:r>
                    </a:p>
                    <a:p>
                      <a:r>
                        <a:rPr lang="ru-RU" dirty="0" smtClean="0"/>
                        <a:t>2)</a:t>
                      </a:r>
                    </a:p>
                    <a:p>
                      <a:r>
                        <a:rPr lang="ru-RU" dirty="0" smtClean="0"/>
                        <a:t>7)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2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2217</Words>
  <Application>Microsoft Office PowerPoint</Application>
  <PresentationFormat>Экран (4:3)</PresentationFormat>
  <Paragraphs>116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Oleg</cp:lastModifiedBy>
  <cp:revision>45</cp:revision>
  <cp:lastPrinted>2018-12-19T15:22:09Z</cp:lastPrinted>
  <dcterms:created xsi:type="dcterms:W3CDTF">2018-12-15T07:01:49Z</dcterms:created>
  <dcterms:modified xsi:type="dcterms:W3CDTF">2019-02-07T17:50:47Z</dcterms:modified>
</cp:coreProperties>
</file>